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9" r:id="rId2"/>
    <p:sldId id="256" r:id="rId3"/>
    <p:sldId id="258" r:id="rId4"/>
    <p:sldId id="261" r:id="rId5"/>
    <p:sldId id="262" r:id="rId6"/>
    <p:sldId id="264" r:id="rId7"/>
    <p:sldId id="263" r:id="rId8"/>
    <p:sldId id="260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30C5E-C44C-4418-8D15-7A5CCA798B0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CE8DF5-7390-4756-881A-E724D02AAA5F}">
      <dgm:prSet phldrT="[Текст]" custT="1"/>
      <dgm:spPr/>
      <dgm:t>
        <a:bodyPr/>
        <a:lstStyle/>
        <a:p>
          <a:r>
            <a:rPr lang="en-US" sz="2000" b="1" dirty="0" smtClean="0"/>
            <a:t>I </a:t>
          </a:r>
          <a:r>
            <a:rPr lang="ru-RU" sz="2000" b="1" dirty="0" smtClean="0"/>
            <a:t>БЛОК «Нормативно-организационный»</a:t>
          </a:r>
          <a:endParaRPr lang="ru-RU" sz="2000" b="1" dirty="0"/>
        </a:p>
      </dgm:t>
    </dgm:pt>
    <dgm:pt modelId="{CFDFB53F-49EB-4508-AD9D-9C82551BC601}" type="parTrans" cxnId="{96D0ADB3-8077-4B2F-919E-3D8CD9DB513E}">
      <dgm:prSet/>
      <dgm:spPr/>
      <dgm:t>
        <a:bodyPr/>
        <a:lstStyle/>
        <a:p>
          <a:endParaRPr lang="ru-RU"/>
        </a:p>
      </dgm:t>
    </dgm:pt>
    <dgm:pt modelId="{7DBEA6BF-2901-4760-B4F7-91B09CC7E96C}" type="sibTrans" cxnId="{96D0ADB3-8077-4B2F-919E-3D8CD9DB513E}">
      <dgm:prSet/>
      <dgm:spPr/>
      <dgm:t>
        <a:bodyPr/>
        <a:lstStyle/>
        <a:p>
          <a:endParaRPr lang="ru-RU"/>
        </a:p>
      </dgm:t>
    </dgm:pt>
    <dgm:pt modelId="{629595D5-E067-483F-B867-9DC54A289262}">
      <dgm:prSet phldrT="[Текст]" custT="1"/>
      <dgm:spPr/>
      <dgm:t>
        <a:bodyPr/>
        <a:lstStyle/>
        <a:p>
          <a:r>
            <a:rPr lang="en-US" sz="2000" b="1" dirty="0" smtClean="0"/>
            <a:t>II </a:t>
          </a:r>
          <a:r>
            <a:rPr lang="ru-RU" sz="2000" b="1" dirty="0" smtClean="0"/>
            <a:t>БЛОК «Информационно-методический»</a:t>
          </a:r>
          <a:endParaRPr lang="ru-RU" sz="2000" b="1" dirty="0"/>
        </a:p>
      </dgm:t>
    </dgm:pt>
    <dgm:pt modelId="{E72ECFA9-870C-487A-B1C7-9D2E113518C5}" type="parTrans" cxnId="{71A762DD-3CCB-4AA8-84DA-9E7A520A4FFC}">
      <dgm:prSet/>
      <dgm:spPr/>
      <dgm:t>
        <a:bodyPr/>
        <a:lstStyle/>
        <a:p>
          <a:endParaRPr lang="ru-RU"/>
        </a:p>
      </dgm:t>
    </dgm:pt>
    <dgm:pt modelId="{E3008171-A0EE-47D7-9491-00A8E3FC92CD}" type="sibTrans" cxnId="{71A762DD-3CCB-4AA8-84DA-9E7A520A4FFC}">
      <dgm:prSet/>
      <dgm:spPr/>
      <dgm:t>
        <a:bodyPr/>
        <a:lstStyle/>
        <a:p>
          <a:endParaRPr lang="ru-RU"/>
        </a:p>
      </dgm:t>
    </dgm:pt>
    <dgm:pt modelId="{CB62B28B-4A4D-4EF6-BD23-06C1EBBEFE40}">
      <dgm:prSet phldrT="[Текст]" custT="1"/>
      <dgm:spPr/>
      <dgm:t>
        <a:bodyPr/>
        <a:lstStyle/>
        <a:p>
          <a:r>
            <a:rPr lang="en-US" sz="2000" b="1" dirty="0" smtClean="0"/>
            <a:t>III </a:t>
          </a:r>
          <a:r>
            <a:rPr lang="ru-RU" sz="2000" b="1" dirty="0" smtClean="0"/>
            <a:t>БЛОК «Содержательно-методический»</a:t>
          </a:r>
          <a:endParaRPr lang="ru-RU" sz="2000" b="1" dirty="0"/>
        </a:p>
      </dgm:t>
    </dgm:pt>
    <dgm:pt modelId="{AF7D5ABC-F5AF-4912-9465-23EEE578DF48}" type="parTrans" cxnId="{20B718CC-F057-47EE-8A47-D13C4FA26DD4}">
      <dgm:prSet/>
      <dgm:spPr/>
      <dgm:t>
        <a:bodyPr/>
        <a:lstStyle/>
        <a:p>
          <a:endParaRPr lang="ru-RU"/>
        </a:p>
      </dgm:t>
    </dgm:pt>
    <dgm:pt modelId="{FB9F80B5-FAF7-4B0C-84EF-5DBE0BB05759}" type="sibTrans" cxnId="{20B718CC-F057-47EE-8A47-D13C4FA26DD4}">
      <dgm:prSet/>
      <dgm:spPr/>
      <dgm:t>
        <a:bodyPr/>
        <a:lstStyle/>
        <a:p>
          <a:endParaRPr lang="ru-RU"/>
        </a:p>
      </dgm:t>
    </dgm:pt>
    <dgm:pt modelId="{CFE399DD-323A-4964-8D97-4F1342A6593D}">
      <dgm:prSet custT="1"/>
      <dgm:spPr/>
      <dgm:t>
        <a:bodyPr/>
        <a:lstStyle/>
        <a:p>
          <a:r>
            <a:rPr lang="en-US" sz="2000" b="1" dirty="0" smtClean="0"/>
            <a:t>IV</a:t>
          </a:r>
          <a:r>
            <a:rPr lang="ru-RU" sz="2000" b="1" dirty="0" smtClean="0"/>
            <a:t> БЛОК «Учебно-методический</a:t>
          </a:r>
          <a:r>
            <a:rPr lang="ru-RU" sz="2000" dirty="0" smtClean="0"/>
            <a:t>»</a:t>
          </a:r>
          <a:endParaRPr lang="ru-RU" sz="2000" dirty="0"/>
        </a:p>
      </dgm:t>
    </dgm:pt>
    <dgm:pt modelId="{0FECF93F-9776-4141-A0C7-03F552E4CF99}" type="parTrans" cxnId="{721E2D98-2E50-498E-80AD-6ABC704C6E3E}">
      <dgm:prSet/>
      <dgm:spPr/>
      <dgm:t>
        <a:bodyPr/>
        <a:lstStyle/>
        <a:p>
          <a:endParaRPr lang="ru-RU"/>
        </a:p>
      </dgm:t>
    </dgm:pt>
    <dgm:pt modelId="{B1308684-E2B1-417F-9E8E-C1F94D6C72E3}" type="sibTrans" cxnId="{721E2D98-2E50-498E-80AD-6ABC704C6E3E}">
      <dgm:prSet/>
      <dgm:spPr/>
      <dgm:t>
        <a:bodyPr/>
        <a:lstStyle/>
        <a:p>
          <a:endParaRPr lang="ru-RU"/>
        </a:p>
      </dgm:t>
    </dgm:pt>
    <dgm:pt modelId="{84A8BCB9-67FD-48F0-AACF-4A0F2B4E6257}" type="pres">
      <dgm:prSet presAssocID="{D1B30C5E-C44C-4418-8D15-7A5CCA798B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C56239-B186-48B9-B43C-7C2ADFD1E3F0}" type="pres">
      <dgm:prSet presAssocID="{3ACE8DF5-7390-4756-881A-E724D02AAA5F}" presName="parentLin" presStyleCnt="0"/>
      <dgm:spPr/>
    </dgm:pt>
    <dgm:pt modelId="{CA3A467F-2630-4FEE-9095-B3E4DF44E92B}" type="pres">
      <dgm:prSet presAssocID="{3ACE8DF5-7390-4756-881A-E724D02AAA5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487D8EA-00CE-420A-9889-D99864185F92}" type="pres">
      <dgm:prSet presAssocID="{3ACE8DF5-7390-4756-881A-E724D02AAA5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192C1-DBF8-4C0B-AAFC-2CB7044F0C9E}" type="pres">
      <dgm:prSet presAssocID="{3ACE8DF5-7390-4756-881A-E724D02AAA5F}" presName="negativeSpace" presStyleCnt="0"/>
      <dgm:spPr/>
    </dgm:pt>
    <dgm:pt modelId="{F559F9A5-51A4-40C5-9558-FB77C0D8E15F}" type="pres">
      <dgm:prSet presAssocID="{3ACE8DF5-7390-4756-881A-E724D02AAA5F}" presName="childText" presStyleLbl="conFgAcc1" presStyleIdx="0" presStyleCnt="4">
        <dgm:presLayoutVars>
          <dgm:bulletEnabled val="1"/>
        </dgm:presLayoutVars>
      </dgm:prSet>
      <dgm:spPr/>
    </dgm:pt>
    <dgm:pt modelId="{88F066D3-CDC1-4276-86A0-4E550AA1111F}" type="pres">
      <dgm:prSet presAssocID="{7DBEA6BF-2901-4760-B4F7-91B09CC7E96C}" presName="spaceBetweenRectangles" presStyleCnt="0"/>
      <dgm:spPr/>
    </dgm:pt>
    <dgm:pt modelId="{164EFD52-BB36-451E-BCDA-55ED3FEDDDC3}" type="pres">
      <dgm:prSet presAssocID="{629595D5-E067-483F-B867-9DC54A289262}" presName="parentLin" presStyleCnt="0"/>
      <dgm:spPr/>
    </dgm:pt>
    <dgm:pt modelId="{29668AB7-6C62-49BF-8239-6EF9F92BE45F}" type="pres">
      <dgm:prSet presAssocID="{629595D5-E067-483F-B867-9DC54A28926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B22A761-14CD-49AB-BA82-E9AE6692DB83}" type="pres">
      <dgm:prSet presAssocID="{629595D5-E067-483F-B867-9DC54A28926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080331-E75D-4ECD-82B5-A9CBCF280625}" type="pres">
      <dgm:prSet presAssocID="{629595D5-E067-483F-B867-9DC54A289262}" presName="negativeSpace" presStyleCnt="0"/>
      <dgm:spPr/>
    </dgm:pt>
    <dgm:pt modelId="{C9A0C9FE-8D4B-4C76-99CA-2937C358DC39}" type="pres">
      <dgm:prSet presAssocID="{629595D5-E067-483F-B867-9DC54A289262}" presName="childText" presStyleLbl="conFgAcc1" presStyleIdx="1" presStyleCnt="4">
        <dgm:presLayoutVars>
          <dgm:bulletEnabled val="1"/>
        </dgm:presLayoutVars>
      </dgm:prSet>
      <dgm:spPr/>
    </dgm:pt>
    <dgm:pt modelId="{DD88FDB3-7A06-411F-97A3-CCDDDF79B14B}" type="pres">
      <dgm:prSet presAssocID="{E3008171-A0EE-47D7-9491-00A8E3FC92CD}" presName="spaceBetweenRectangles" presStyleCnt="0"/>
      <dgm:spPr/>
    </dgm:pt>
    <dgm:pt modelId="{7D093518-9894-4C72-85AB-9A3C4A645619}" type="pres">
      <dgm:prSet presAssocID="{CB62B28B-4A4D-4EF6-BD23-06C1EBBEFE40}" presName="parentLin" presStyleCnt="0"/>
      <dgm:spPr/>
    </dgm:pt>
    <dgm:pt modelId="{55C6C6C6-25B7-42B2-9BC9-DAFCAA1512E3}" type="pres">
      <dgm:prSet presAssocID="{CB62B28B-4A4D-4EF6-BD23-06C1EBBEFE40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CC6C5280-9DEE-472F-AA7B-9B7C55E6B83A}" type="pres">
      <dgm:prSet presAssocID="{CB62B28B-4A4D-4EF6-BD23-06C1EBBEFE4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6A78E-A532-4EB7-BFB2-3D1E92B349EC}" type="pres">
      <dgm:prSet presAssocID="{CB62B28B-4A4D-4EF6-BD23-06C1EBBEFE40}" presName="negativeSpace" presStyleCnt="0"/>
      <dgm:spPr/>
    </dgm:pt>
    <dgm:pt modelId="{73807C72-BD6A-4715-9AA9-93E6ED2382A5}" type="pres">
      <dgm:prSet presAssocID="{CB62B28B-4A4D-4EF6-BD23-06C1EBBEFE40}" presName="childText" presStyleLbl="conFgAcc1" presStyleIdx="2" presStyleCnt="4">
        <dgm:presLayoutVars>
          <dgm:bulletEnabled val="1"/>
        </dgm:presLayoutVars>
      </dgm:prSet>
      <dgm:spPr/>
    </dgm:pt>
    <dgm:pt modelId="{A26B3EFB-7156-496C-8B6C-96E2DD0AC879}" type="pres">
      <dgm:prSet presAssocID="{FB9F80B5-FAF7-4B0C-84EF-5DBE0BB05759}" presName="spaceBetweenRectangles" presStyleCnt="0"/>
      <dgm:spPr/>
    </dgm:pt>
    <dgm:pt modelId="{54FEFDFD-66B6-4FFB-8400-77A975B2F232}" type="pres">
      <dgm:prSet presAssocID="{CFE399DD-323A-4964-8D97-4F1342A6593D}" presName="parentLin" presStyleCnt="0"/>
      <dgm:spPr/>
    </dgm:pt>
    <dgm:pt modelId="{25ED2426-5BBE-4ED9-87EE-6A581CC1F91D}" type="pres">
      <dgm:prSet presAssocID="{CFE399DD-323A-4964-8D97-4F1342A6593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86E206D-FC4C-47A6-9ABF-BB1EE0F5D1D1}" type="pres">
      <dgm:prSet presAssocID="{CFE399DD-323A-4964-8D97-4F1342A6593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5BA1C-B2B4-4E7F-87B4-72856DB6B829}" type="pres">
      <dgm:prSet presAssocID="{CFE399DD-323A-4964-8D97-4F1342A6593D}" presName="negativeSpace" presStyleCnt="0"/>
      <dgm:spPr/>
    </dgm:pt>
    <dgm:pt modelId="{2FBAEFBC-8937-49B2-9CB1-1D58944E4E7C}" type="pres">
      <dgm:prSet presAssocID="{CFE399DD-323A-4964-8D97-4F1342A6593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21E2D98-2E50-498E-80AD-6ABC704C6E3E}" srcId="{D1B30C5E-C44C-4418-8D15-7A5CCA798B07}" destId="{CFE399DD-323A-4964-8D97-4F1342A6593D}" srcOrd="3" destOrd="0" parTransId="{0FECF93F-9776-4141-A0C7-03F552E4CF99}" sibTransId="{B1308684-E2B1-417F-9E8E-C1F94D6C72E3}"/>
    <dgm:cxn modelId="{71A762DD-3CCB-4AA8-84DA-9E7A520A4FFC}" srcId="{D1B30C5E-C44C-4418-8D15-7A5CCA798B07}" destId="{629595D5-E067-483F-B867-9DC54A289262}" srcOrd="1" destOrd="0" parTransId="{E72ECFA9-870C-487A-B1C7-9D2E113518C5}" sibTransId="{E3008171-A0EE-47D7-9491-00A8E3FC92CD}"/>
    <dgm:cxn modelId="{085A4971-4808-4D06-B786-D235FF991188}" type="presOf" srcId="{CFE399DD-323A-4964-8D97-4F1342A6593D}" destId="{D86E206D-FC4C-47A6-9ABF-BB1EE0F5D1D1}" srcOrd="1" destOrd="0" presId="urn:microsoft.com/office/officeart/2005/8/layout/list1"/>
    <dgm:cxn modelId="{6F972EFF-6BA2-4C35-89CA-FDDB79913664}" type="presOf" srcId="{D1B30C5E-C44C-4418-8D15-7A5CCA798B07}" destId="{84A8BCB9-67FD-48F0-AACF-4A0F2B4E6257}" srcOrd="0" destOrd="0" presId="urn:microsoft.com/office/officeart/2005/8/layout/list1"/>
    <dgm:cxn modelId="{9612BC91-DEDD-4437-8979-0F6249E24212}" type="presOf" srcId="{629595D5-E067-483F-B867-9DC54A289262}" destId="{7B22A761-14CD-49AB-BA82-E9AE6692DB83}" srcOrd="1" destOrd="0" presId="urn:microsoft.com/office/officeart/2005/8/layout/list1"/>
    <dgm:cxn modelId="{C8BE18DB-3C59-4520-8A6D-C2F5F7611E9D}" type="presOf" srcId="{CFE399DD-323A-4964-8D97-4F1342A6593D}" destId="{25ED2426-5BBE-4ED9-87EE-6A581CC1F91D}" srcOrd="0" destOrd="0" presId="urn:microsoft.com/office/officeart/2005/8/layout/list1"/>
    <dgm:cxn modelId="{2A3F55E7-F601-481C-A270-10146AC97B4A}" type="presOf" srcId="{629595D5-E067-483F-B867-9DC54A289262}" destId="{29668AB7-6C62-49BF-8239-6EF9F92BE45F}" srcOrd="0" destOrd="0" presId="urn:microsoft.com/office/officeart/2005/8/layout/list1"/>
    <dgm:cxn modelId="{96D0ADB3-8077-4B2F-919E-3D8CD9DB513E}" srcId="{D1B30C5E-C44C-4418-8D15-7A5CCA798B07}" destId="{3ACE8DF5-7390-4756-881A-E724D02AAA5F}" srcOrd="0" destOrd="0" parTransId="{CFDFB53F-49EB-4508-AD9D-9C82551BC601}" sibTransId="{7DBEA6BF-2901-4760-B4F7-91B09CC7E96C}"/>
    <dgm:cxn modelId="{20B718CC-F057-47EE-8A47-D13C4FA26DD4}" srcId="{D1B30C5E-C44C-4418-8D15-7A5CCA798B07}" destId="{CB62B28B-4A4D-4EF6-BD23-06C1EBBEFE40}" srcOrd="2" destOrd="0" parTransId="{AF7D5ABC-F5AF-4912-9465-23EEE578DF48}" sibTransId="{FB9F80B5-FAF7-4B0C-84EF-5DBE0BB05759}"/>
    <dgm:cxn modelId="{E6BED016-AECB-4547-BB2B-06064B3A1DFC}" type="presOf" srcId="{3ACE8DF5-7390-4756-881A-E724D02AAA5F}" destId="{CA3A467F-2630-4FEE-9095-B3E4DF44E92B}" srcOrd="0" destOrd="0" presId="urn:microsoft.com/office/officeart/2005/8/layout/list1"/>
    <dgm:cxn modelId="{9CE9FD7F-ACD5-44E5-9F81-9E1B429F30CC}" type="presOf" srcId="{CB62B28B-4A4D-4EF6-BD23-06C1EBBEFE40}" destId="{CC6C5280-9DEE-472F-AA7B-9B7C55E6B83A}" srcOrd="1" destOrd="0" presId="urn:microsoft.com/office/officeart/2005/8/layout/list1"/>
    <dgm:cxn modelId="{770DC98B-012B-4DC6-ACFA-58E7CADEDA28}" type="presOf" srcId="{3ACE8DF5-7390-4756-881A-E724D02AAA5F}" destId="{2487D8EA-00CE-420A-9889-D99864185F92}" srcOrd="1" destOrd="0" presId="urn:microsoft.com/office/officeart/2005/8/layout/list1"/>
    <dgm:cxn modelId="{4193C165-E9C6-49F3-AB39-275FBA4A2A64}" type="presOf" srcId="{CB62B28B-4A4D-4EF6-BD23-06C1EBBEFE40}" destId="{55C6C6C6-25B7-42B2-9BC9-DAFCAA1512E3}" srcOrd="0" destOrd="0" presId="urn:microsoft.com/office/officeart/2005/8/layout/list1"/>
    <dgm:cxn modelId="{CE7EBAFC-A582-42F1-9F8B-FBEBC28409E8}" type="presParOf" srcId="{84A8BCB9-67FD-48F0-AACF-4A0F2B4E6257}" destId="{D7C56239-B186-48B9-B43C-7C2ADFD1E3F0}" srcOrd="0" destOrd="0" presId="urn:microsoft.com/office/officeart/2005/8/layout/list1"/>
    <dgm:cxn modelId="{A62DE169-08B8-4B52-B327-94FA4343AF13}" type="presParOf" srcId="{D7C56239-B186-48B9-B43C-7C2ADFD1E3F0}" destId="{CA3A467F-2630-4FEE-9095-B3E4DF44E92B}" srcOrd="0" destOrd="0" presId="urn:microsoft.com/office/officeart/2005/8/layout/list1"/>
    <dgm:cxn modelId="{8A7E95A8-9CD8-4EF7-BDE5-A97A9E6027FE}" type="presParOf" srcId="{D7C56239-B186-48B9-B43C-7C2ADFD1E3F0}" destId="{2487D8EA-00CE-420A-9889-D99864185F92}" srcOrd="1" destOrd="0" presId="urn:microsoft.com/office/officeart/2005/8/layout/list1"/>
    <dgm:cxn modelId="{8761AB25-B04E-445C-AE2D-E0D8FDBE0637}" type="presParOf" srcId="{84A8BCB9-67FD-48F0-AACF-4A0F2B4E6257}" destId="{12C192C1-DBF8-4C0B-AAFC-2CB7044F0C9E}" srcOrd="1" destOrd="0" presId="urn:microsoft.com/office/officeart/2005/8/layout/list1"/>
    <dgm:cxn modelId="{1A69D2B2-7D53-4EF1-819C-16A72B932D9F}" type="presParOf" srcId="{84A8BCB9-67FD-48F0-AACF-4A0F2B4E6257}" destId="{F559F9A5-51A4-40C5-9558-FB77C0D8E15F}" srcOrd="2" destOrd="0" presId="urn:microsoft.com/office/officeart/2005/8/layout/list1"/>
    <dgm:cxn modelId="{ECE5F518-1A82-4A53-B3E4-77B4F37365A6}" type="presParOf" srcId="{84A8BCB9-67FD-48F0-AACF-4A0F2B4E6257}" destId="{88F066D3-CDC1-4276-86A0-4E550AA1111F}" srcOrd="3" destOrd="0" presId="urn:microsoft.com/office/officeart/2005/8/layout/list1"/>
    <dgm:cxn modelId="{68876EEA-C8D9-4097-875E-5E46D9925C40}" type="presParOf" srcId="{84A8BCB9-67FD-48F0-AACF-4A0F2B4E6257}" destId="{164EFD52-BB36-451E-BCDA-55ED3FEDDDC3}" srcOrd="4" destOrd="0" presId="urn:microsoft.com/office/officeart/2005/8/layout/list1"/>
    <dgm:cxn modelId="{A21441CD-68E8-4B99-9C8E-D42DB490532A}" type="presParOf" srcId="{164EFD52-BB36-451E-BCDA-55ED3FEDDDC3}" destId="{29668AB7-6C62-49BF-8239-6EF9F92BE45F}" srcOrd="0" destOrd="0" presId="urn:microsoft.com/office/officeart/2005/8/layout/list1"/>
    <dgm:cxn modelId="{BF8DB349-8F17-449D-8322-557401E1EF4C}" type="presParOf" srcId="{164EFD52-BB36-451E-BCDA-55ED3FEDDDC3}" destId="{7B22A761-14CD-49AB-BA82-E9AE6692DB83}" srcOrd="1" destOrd="0" presId="urn:microsoft.com/office/officeart/2005/8/layout/list1"/>
    <dgm:cxn modelId="{8095E07B-438A-4FA5-8F6E-C2298C09A8D2}" type="presParOf" srcId="{84A8BCB9-67FD-48F0-AACF-4A0F2B4E6257}" destId="{08080331-E75D-4ECD-82B5-A9CBCF280625}" srcOrd="5" destOrd="0" presId="urn:microsoft.com/office/officeart/2005/8/layout/list1"/>
    <dgm:cxn modelId="{D2D70A23-FA9E-402D-B7E3-C28CB4B46BD7}" type="presParOf" srcId="{84A8BCB9-67FD-48F0-AACF-4A0F2B4E6257}" destId="{C9A0C9FE-8D4B-4C76-99CA-2937C358DC39}" srcOrd="6" destOrd="0" presId="urn:microsoft.com/office/officeart/2005/8/layout/list1"/>
    <dgm:cxn modelId="{8842AC6E-0E4F-4A1F-9BEA-702F76E2D7DA}" type="presParOf" srcId="{84A8BCB9-67FD-48F0-AACF-4A0F2B4E6257}" destId="{DD88FDB3-7A06-411F-97A3-CCDDDF79B14B}" srcOrd="7" destOrd="0" presId="urn:microsoft.com/office/officeart/2005/8/layout/list1"/>
    <dgm:cxn modelId="{BBCA2AE1-3E50-4697-9564-E1F1838D34C1}" type="presParOf" srcId="{84A8BCB9-67FD-48F0-AACF-4A0F2B4E6257}" destId="{7D093518-9894-4C72-85AB-9A3C4A645619}" srcOrd="8" destOrd="0" presId="urn:microsoft.com/office/officeart/2005/8/layout/list1"/>
    <dgm:cxn modelId="{712AD9DF-10A7-4E01-BC11-55E9F321B409}" type="presParOf" srcId="{7D093518-9894-4C72-85AB-9A3C4A645619}" destId="{55C6C6C6-25B7-42B2-9BC9-DAFCAA1512E3}" srcOrd="0" destOrd="0" presId="urn:microsoft.com/office/officeart/2005/8/layout/list1"/>
    <dgm:cxn modelId="{7C1EC6C9-203C-4B1C-AF73-EF51E1734DC4}" type="presParOf" srcId="{7D093518-9894-4C72-85AB-9A3C4A645619}" destId="{CC6C5280-9DEE-472F-AA7B-9B7C55E6B83A}" srcOrd="1" destOrd="0" presId="urn:microsoft.com/office/officeart/2005/8/layout/list1"/>
    <dgm:cxn modelId="{D1FFE581-43A4-439A-9873-A647843A5F20}" type="presParOf" srcId="{84A8BCB9-67FD-48F0-AACF-4A0F2B4E6257}" destId="{D726A78E-A532-4EB7-BFB2-3D1E92B349EC}" srcOrd="9" destOrd="0" presId="urn:microsoft.com/office/officeart/2005/8/layout/list1"/>
    <dgm:cxn modelId="{706D27B0-53B4-4FB8-9EBF-BEDC422F7039}" type="presParOf" srcId="{84A8BCB9-67FD-48F0-AACF-4A0F2B4E6257}" destId="{73807C72-BD6A-4715-9AA9-93E6ED2382A5}" srcOrd="10" destOrd="0" presId="urn:microsoft.com/office/officeart/2005/8/layout/list1"/>
    <dgm:cxn modelId="{973CA488-E15E-4C19-AD59-FA02E4021B20}" type="presParOf" srcId="{84A8BCB9-67FD-48F0-AACF-4A0F2B4E6257}" destId="{A26B3EFB-7156-496C-8B6C-96E2DD0AC879}" srcOrd="11" destOrd="0" presId="urn:microsoft.com/office/officeart/2005/8/layout/list1"/>
    <dgm:cxn modelId="{07CC4F6E-EA96-426A-88B0-E9D24B38A69B}" type="presParOf" srcId="{84A8BCB9-67FD-48F0-AACF-4A0F2B4E6257}" destId="{54FEFDFD-66B6-4FFB-8400-77A975B2F232}" srcOrd="12" destOrd="0" presId="urn:microsoft.com/office/officeart/2005/8/layout/list1"/>
    <dgm:cxn modelId="{C9CAC786-529C-42D3-9A3C-547A432A98FF}" type="presParOf" srcId="{54FEFDFD-66B6-4FFB-8400-77A975B2F232}" destId="{25ED2426-5BBE-4ED9-87EE-6A581CC1F91D}" srcOrd="0" destOrd="0" presId="urn:microsoft.com/office/officeart/2005/8/layout/list1"/>
    <dgm:cxn modelId="{8F7D9D47-2034-45FE-ABF2-667EA2604C59}" type="presParOf" srcId="{54FEFDFD-66B6-4FFB-8400-77A975B2F232}" destId="{D86E206D-FC4C-47A6-9ABF-BB1EE0F5D1D1}" srcOrd="1" destOrd="0" presId="urn:microsoft.com/office/officeart/2005/8/layout/list1"/>
    <dgm:cxn modelId="{101560A4-A835-44A2-A7EF-6B129AB9D0DC}" type="presParOf" srcId="{84A8BCB9-67FD-48F0-AACF-4A0F2B4E6257}" destId="{04E5BA1C-B2B4-4E7F-87B4-72856DB6B829}" srcOrd="13" destOrd="0" presId="urn:microsoft.com/office/officeart/2005/8/layout/list1"/>
    <dgm:cxn modelId="{1CE669DE-8289-4B8E-B486-34A09130137C}" type="presParOf" srcId="{84A8BCB9-67FD-48F0-AACF-4A0F2B4E6257}" destId="{2FBAEFBC-8937-49B2-9CB1-1D58944E4E7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9F9A5-51A4-40C5-9558-FB77C0D8E15F}">
      <dsp:nvSpPr>
        <dsp:cNvPr id="0" name=""/>
        <dsp:cNvSpPr/>
      </dsp:nvSpPr>
      <dsp:spPr>
        <a:xfrm>
          <a:off x="0" y="511533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87D8EA-00CE-420A-9889-D99864185F92}">
      <dsp:nvSpPr>
        <dsp:cNvPr id="0" name=""/>
        <dsp:cNvSpPr/>
      </dsp:nvSpPr>
      <dsp:spPr>
        <a:xfrm>
          <a:off x="406400" y="68733"/>
          <a:ext cx="568960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 </a:t>
          </a:r>
          <a:r>
            <a:rPr lang="ru-RU" sz="2000" b="1" kern="1200" dirty="0" smtClean="0"/>
            <a:t>БЛОК «Нормативно-организационный»</a:t>
          </a:r>
          <a:endParaRPr lang="ru-RU" sz="2000" b="1" kern="1200" dirty="0"/>
        </a:p>
      </dsp:txBody>
      <dsp:txXfrm>
        <a:off x="449631" y="111964"/>
        <a:ext cx="5603138" cy="799138"/>
      </dsp:txXfrm>
    </dsp:sp>
    <dsp:sp modelId="{C9A0C9FE-8D4B-4C76-99CA-2937C358DC39}">
      <dsp:nvSpPr>
        <dsp:cNvPr id="0" name=""/>
        <dsp:cNvSpPr/>
      </dsp:nvSpPr>
      <dsp:spPr>
        <a:xfrm>
          <a:off x="0" y="1872333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22A761-14CD-49AB-BA82-E9AE6692DB83}">
      <dsp:nvSpPr>
        <dsp:cNvPr id="0" name=""/>
        <dsp:cNvSpPr/>
      </dsp:nvSpPr>
      <dsp:spPr>
        <a:xfrm>
          <a:off x="406400" y="1429533"/>
          <a:ext cx="568960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II </a:t>
          </a:r>
          <a:r>
            <a:rPr lang="ru-RU" sz="2000" b="1" kern="1200" dirty="0" smtClean="0"/>
            <a:t>БЛОК «Информационно-методический»</a:t>
          </a:r>
          <a:endParaRPr lang="ru-RU" sz="2000" b="1" kern="1200" dirty="0"/>
        </a:p>
      </dsp:txBody>
      <dsp:txXfrm>
        <a:off x="449631" y="1472764"/>
        <a:ext cx="5603138" cy="799138"/>
      </dsp:txXfrm>
    </dsp:sp>
    <dsp:sp modelId="{73807C72-BD6A-4715-9AA9-93E6ED2382A5}">
      <dsp:nvSpPr>
        <dsp:cNvPr id="0" name=""/>
        <dsp:cNvSpPr/>
      </dsp:nvSpPr>
      <dsp:spPr>
        <a:xfrm>
          <a:off x="0" y="3233133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6C5280-9DEE-472F-AA7B-9B7C55E6B83A}">
      <dsp:nvSpPr>
        <dsp:cNvPr id="0" name=""/>
        <dsp:cNvSpPr/>
      </dsp:nvSpPr>
      <dsp:spPr>
        <a:xfrm>
          <a:off x="406400" y="2790333"/>
          <a:ext cx="568960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III </a:t>
          </a:r>
          <a:r>
            <a:rPr lang="ru-RU" sz="2000" b="1" kern="1200" dirty="0" smtClean="0"/>
            <a:t>БЛОК «Содержательно-методический»</a:t>
          </a:r>
          <a:endParaRPr lang="ru-RU" sz="2000" b="1" kern="1200" dirty="0"/>
        </a:p>
      </dsp:txBody>
      <dsp:txXfrm>
        <a:off x="449631" y="2833564"/>
        <a:ext cx="5603138" cy="799138"/>
      </dsp:txXfrm>
    </dsp:sp>
    <dsp:sp modelId="{2FBAEFBC-8937-49B2-9CB1-1D58944E4E7C}">
      <dsp:nvSpPr>
        <dsp:cNvPr id="0" name=""/>
        <dsp:cNvSpPr/>
      </dsp:nvSpPr>
      <dsp:spPr>
        <a:xfrm>
          <a:off x="0" y="4593933"/>
          <a:ext cx="81280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E206D-FC4C-47A6-9ABF-BB1EE0F5D1D1}">
      <dsp:nvSpPr>
        <dsp:cNvPr id="0" name=""/>
        <dsp:cNvSpPr/>
      </dsp:nvSpPr>
      <dsp:spPr>
        <a:xfrm>
          <a:off x="406400" y="4151133"/>
          <a:ext cx="568960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IV</a:t>
          </a:r>
          <a:r>
            <a:rPr lang="ru-RU" sz="2000" b="1" kern="1200" dirty="0" smtClean="0"/>
            <a:t> БЛОК «Учебно-методический</a:t>
          </a:r>
          <a:r>
            <a:rPr lang="ru-RU" sz="2000" kern="1200" dirty="0" smtClean="0"/>
            <a:t>»</a:t>
          </a:r>
          <a:endParaRPr lang="ru-RU" sz="2000" kern="1200" dirty="0"/>
        </a:p>
      </dsp:txBody>
      <dsp:txXfrm>
        <a:off x="449631" y="4194364"/>
        <a:ext cx="5603138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01918-56C5-49DE-B2CB-771EFECF0AAF}" type="datetimeFigureOut">
              <a:rPr lang="ru-RU" smtClean="0"/>
              <a:t>08.11.2023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1F66C-3F19-40DC-955D-606F004715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05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Современный динамичный ритм жизни требует умения решать постоянно возникающие новые задачи и мы вынуждены действовать, чтобы все успеть и не остановиться в развитии.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Поэтому актуальными являются слова Джорджа Бернарда Шоу: «Единственный путь, ведущий к знанию – это деятельность».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Введение в дошкольное образование ФОП и ФАОП  повлекло за собой поиск эффективных управленческих механизмов по сопровождению процессов их внедрения в соответствии с требованиями  законодательства.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своем выступлении я хотела бы поделиться опытом работы нашего детского сада по разработке АОП ДО.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487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целью обеспечения организационно-методического сопровождения внедрения и       реализации ФОП/ФАОП ДО нами был разработан управленческий проект «Практика внедрения и реализации Федеральной образовательной программы и Федеральной адаптированной образовательной программы дошкольного образования в условиях ДОО»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рамках реализации данного проекта создан методический кейс «Конструирование Адаптированной образовательной программы дошкольного образования для обучающихся с ТНР».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2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Методический кейс включает четыре блока включающие нормативные, информационные, методические материалы для разработки АОП ДО в соответствии с ФАОП ДО.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реализации АОП ДО предполагается постоянное пополнение кейса актуальными материалами.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41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БЛОК «Нормативно-организационный»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Включает: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Банк нормативно-правовой и организационно-методической документации по обучению детей с ОВЗ.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 удобства использования в работе нормативных документов мы сделали ссылки на электронный ресурс в сети ИНТЕРНЕТ.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 же размещены: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Локально-нормативные акты (ЛНА) ДОО по внедрению и реализации ФАОП ДО.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 как: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Управленческий проект Практика внедрения и реализации Федеральной образовательной программы дошкольного образования и Федеральной адаптированной образовательной программы дошкольного образования в условиях ДОО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Разработанная и утвержденная АОП ДО для обучающихся с ТНР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Приказ «О создании рабочей группы по приведению ООП/АООП ДО в соответствие с ФОП/ФАОП ДО»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Положение о Рабочей группе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016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БЛОК «Информационно-методический»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 блок содержит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Методические рекомендации по внедрению и реализации ФОП/ФАОП ДО ДОО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Министерства просвещения Российской Федерации.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 находятся как сами документы, так и ссылки на их размещение в сети ИНТЕРНЕТ.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этом же блоке мы формируем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Банк материалов информационного пространства (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официальных сайтов, групп в социальных сетях, профессиональных сообществах; записей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вебинаров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открытых обсуждений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стадии разработки находятся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Материалы эффективных педагогических практик по внедрению и реализации ФАОП ДО ДОО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803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БЛОК «Содержательно-методический»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 блок содержит методические материалы, которые были разработаны нами на стадии проектирования АОП ДО.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Конструктор для разработки содержания АОП ДО для обучающихся с ТНР в соответствии с ФАОП ДО.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конструкторе представлено содержание модулей ФАОП ДО для обучающихся с ТНР, в соответствии с которыми разрабатывается АОП ДО в  ДОО.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 этом для удобства навигации используется электронная версия ФАОП ДО размещенная на Интернет-ресурсе «Судебные и нормативные акты РФ (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СудАкт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)»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Нами был проведен сравнительный анализ двух основных документов (ФГОС ДО и ФАОП ДО), в соответствии с которыми разрабатывается АОП ДО в ДОО. Было обнаружено, что не все требования п.2 ФГОС ДО нашли свое отражение в ФАОП ДО (например «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значимые для разработки и реализации Программы характеристики, в том числе характеристики особенностей развития детей раннего и дошкольного возраста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в целевом разделе и др.)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структуры ФАОП ДО в соответствии с ФГОС ДО.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 проведенного анализа легли в основу разработки чек-листа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Чек-лист для разработки и экспертизы структуры Адаптированной образовательной программы дошкольного образования (ТНР) в соответствии с требованиями ФГОС ДО и ФАОП ДО.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Этот материал помог нам выстроить структуру АОП нашего детского сада.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Структура АОП ДО для ТНР МАДОУ детский сад №15 «Солнышко».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 же был проведен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Сравнительный анализ содержания разделов ФОП ДО и ФАОП ДО (для детей с ТНР) по образовательным областям.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Такой анализ позволил нам выявить некоторые несовпадения в содержании этих документов. Например: задачи и содержание раздела «Конструирование» в ФОП ДО содержатся в образовательной области «Художественно-эстетическое развитие», а в ФАОП ДО в образовательной области «Познавательное развитие»; при этом в соответствии с п.2.6 ФГОС ДО Образовательная область "Художественно-эстетическое развитие" предполагает: «….формирование художественных умений и навыков в разных видах деятельности (рисовании, лепке, аппликации, художественном конструировании …..); развитие и поддержку самостоятельной творческой деятельности детей (изобразительной, конструктивной, музыкальной, художественно-речевой, театрализованной и другое)».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 же в результате анализа содержания образовательной области «Социально-коммуникативное развитие» ФАОП ДО было выявлено отсутствие задач и содержания  в области формирования основ гражданственности и патриотизма. При разработке АОП ДО данное направление было включено в часть формируемую участниками образовательных отношений с учетом парциальной программы по патриотическому воспитанию «Моя малая Родина» для дошкольников 3-7 лет,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Н.Г.Комратова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Л.Ф.Грибова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Нижний Новгород, 2020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33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970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образом была построена работа по обеспечению организационно-методического сопровождения внедрения и реализации ФАОП ДО в условиях ДОО.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Данный опыт был представлен на муниципальном уровне в рамках организации работы рабочей группы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1F66C-3F19-40DC-955D-606F0047150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61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62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12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63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52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2602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69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27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65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8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38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47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19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21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8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98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33A10-E814-4B6A-8552-F5923B53FBA9}" type="datetimeFigureOut">
              <a:rPr lang="ru-RU" smtClean="0"/>
              <a:pPr/>
              <a:t>08.11.2023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452D6F-8D57-4BE4-B6B7-FD4C7D6109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0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I%20&#1041;&#1051;&#1054;&#1050;%20&#171;&#1053;&#1086;&#1088;&#1084;&#1072;&#1090;&#1080;&#1074;&#1085;&#1086;-&#1086;&#1088;&#1075;&#1072;&#1085;&#1080;&#1079;&#1072;&#1094;&#1080;&#1086;&#1085;&#1085;&#1099;&#1081;&#187;/&#1051;&#1053;&#1040;%20&#1044;&#1054;&#1054;/&#1091;&#1087;&#1088;&#1072;&#1074;&#1083;&#1077;&#1085;&#1095;&#1077;&#1089;&#1082;&#1080;&#1081;%20&#1087;&#1088;&#1086;&#1077;&#1082;&#1090;%20&#1087;&#1086;%20&#1060;&#1054;&#1055;,%20&#1060;&#1040;&#1054;&#1055;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&#1084;&#1077;&#1090;&#1086;&#1076;&#1080;&#1095;&#1077;&#1089;&#1082;&#1080;&#1081;%20&#1050;&#1045;&#1049;&#1057;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&#1084;&#1077;&#1090;&#1086;&#1076;&#1080;&#1095;&#1077;&#1089;&#1082;&#1080;&#1081;%20&#1050;&#1045;&#1049;&#1057;/I%20&#1041;&#1051;&#1054;&#1050;%20&#171;&#1053;&#1086;&#1088;&#1084;&#1072;&#1090;&#1080;&#1074;&#1085;&#1086;-&#1086;&#1088;&#1075;&#1072;&#1085;&#1080;&#1079;&#1072;&#1094;&#1080;&#1086;&#1085;&#1085;&#1099;&#1081;&#187;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hyperlink" Target="&#1084;&#1077;&#1090;&#1086;&#1076;&#1080;&#1095;&#1077;&#1089;&#1082;&#1080;&#1081;%20&#1050;&#1045;&#1049;&#1057;/IV%20&#1041;&#1051;&#1054;&#1050;%20&#171;&#1059;&#1095;&#1077;&#1073;&#1085;&#1086;-&#1084;&#1077;&#1090;&#1086;&#1076;&#1080;&#1095;&#1077;&#1089;&#1082;&#1080;&#1081;&#187;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hyperlink" Target="&#1084;&#1077;&#1090;&#1086;&#1076;&#1080;&#1095;&#1077;&#1089;&#1082;&#1080;&#1081;%20&#1050;&#1045;&#1049;&#1057;/III%20&#1041;&#1051;&#1054;&#1050;%20&#171;&#1057;&#1086;&#1076;&#1077;&#1088;&#1078;&#1072;&#1090;&#1077;&#1083;&#1100;&#1085;&#1086;-&#1084;&#1077;&#1090;&#1086;&#1076;&#1080;&#1095;&#1077;&#1089;&#1082;&#1080;&#1081;&#187;" TargetMode="External"/><Relationship Id="rId5" Type="http://schemas.openxmlformats.org/officeDocument/2006/relationships/diagramQuickStyle" Target="../diagrams/quickStyle1.xml"/><Relationship Id="rId10" Type="http://schemas.openxmlformats.org/officeDocument/2006/relationships/hyperlink" Target="&#1084;&#1077;&#1090;&#1086;&#1076;&#1080;&#1095;&#1077;&#1089;&#1082;&#1080;&#1081;%20&#1050;&#1045;&#1049;&#1057;/II%20&#1041;&#1051;&#1054;&#1050;%20&#171;&#1048;&#1085;&#1092;&#1086;&#1088;&#1084;&#1072;&#1094;&#1080;&#1086;&#1085;&#1085;&#1086;-&#1084;&#1077;&#1090;&#1086;&#1076;&#1080;&#1095;&#1077;&#1089;&#1082;&#1080;&#1081;&#187;" TargetMode="Externa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&#1084;&#1077;&#1090;&#1086;&#1076;&#1080;&#1095;&#1077;&#1089;&#1082;&#1080;&#1081;%20&#1050;&#1045;&#1049;&#1057;/I%20&#1041;&#1051;&#1054;&#1050;%20&#171;&#1053;&#1086;&#1088;&#1084;&#1072;&#1090;&#1080;&#1074;&#1085;&#1086;-&#1086;&#1088;&#1075;&#1072;&#1085;&#1080;&#1079;&#1072;&#1094;&#1080;&#1086;&#1085;&#1085;&#1099;&#1081;&#187;/&#1051;&#1053;&#1040;%20&#1044;&#1054;&#1054;/&#1087;&#1086;&#1083;&#1086;&#1078;&#1077;&#1085;&#1080;&#1077;%20&#1086;%20&#1056;&#1043;.docx" TargetMode="External"/><Relationship Id="rId3" Type="http://schemas.openxmlformats.org/officeDocument/2006/relationships/hyperlink" Target="&#1084;&#1077;&#1090;&#1086;&#1076;&#1080;&#1095;&#1077;&#1089;&#1082;&#1080;&#1081;%20&#1050;&#1045;&#1049;&#1057;/I%20&#1041;&#1051;&#1054;&#1050;%20&#171;&#1053;&#1086;&#1088;&#1084;&#1072;&#1090;&#1080;&#1074;&#1085;&#1086;-&#1086;&#1088;&#1075;&#1072;&#1085;&#1080;&#1079;&#1072;&#1094;&#1080;&#1086;&#1085;&#1085;&#1099;&#1081;&#187;/&#1085;&#1086;&#1088;&#1084;&#1072;&#1090;&#1080;&#1074;&#1085;&#1099;&#1077;%20&#1076;&#1086;&#1082;&#1091;&#1084;&#1077;&#1085;&#1090;&#1099;%20&#1092;&#1077;&#1076;&#1077;&#1088;&#1072;&#1083;&#1100;&#1085;&#1099;&#1081;%20&#1091;&#1088;&#1086;&#1074;&#1077;&#1085;&#1100;.docx" TargetMode="External"/><Relationship Id="rId7" Type="http://schemas.openxmlformats.org/officeDocument/2006/relationships/hyperlink" Target="&#1084;&#1077;&#1090;&#1086;&#1076;&#1080;&#1095;&#1077;&#1089;&#1082;&#1080;&#1081;%20&#1050;&#1045;&#1049;&#1057;/I%20&#1041;&#1051;&#1054;&#1050;%20&#171;&#1053;&#1086;&#1088;&#1084;&#1072;&#1090;&#1080;&#1074;&#1085;&#1086;-&#1086;&#1088;&#1075;&#1072;&#1085;&#1080;&#1079;&#1072;&#1094;&#1080;&#1086;&#1085;&#1085;&#1099;&#1081;&#187;/&#1051;&#1053;&#1040;%20&#1044;&#1054;&#1054;/&#1087;&#1088;&#1080;&#1082;&#1072;&#1079;%20&#1086;%20&#1056;&#1043;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&#1084;&#1077;&#1090;&#1086;&#1076;&#1080;&#1095;&#1077;&#1089;&#1082;&#1080;&#1081;%20&#1050;&#1045;&#1049;&#1057;/I%20&#1041;&#1051;&#1054;&#1050;%20&#171;&#1053;&#1086;&#1088;&#1084;&#1072;&#1090;&#1080;&#1074;&#1085;&#1086;-&#1086;&#1088;&#1075;&#1072;&#1085;&#1080;&#1079;&#1072;&#1094;&#1080;&#1086;&#1085;&#1085;&#1099;&#1081;&#187;/&#1051;&#1053;&#1040;%20&#1044;&#1054;&#1054;/&#1040;&#1054;&#1055;%20&#1044;&#1054;%20&#1089;&#1077;&#1085;&#1090;&#1103;&#1073;&#1088;&#1100;%202023.pdf" TargetMode="External"/><Relationship Id="rId5" Type="http://schemas.openxmlformats.org/officeDocument/2006/relationships/hyperlink" Target="&#1084;&#1077;&#1090;&#1086;&#1076;&#1080;&#1095;&#1077;&#1089;&#1082;&#1080;&#1081;%20&#1050;&#1045;&#1049;&#1057;/I%20&#1041;&#1051;&#1054;&#1050;%20&#171;&#1053;&#1086;&#1088;&#1084;&#1072;&#1090;&#1080;&#1074;&#1085;&#1086;-&#1086;&#1088;&#1075;&#1072;&#1085;&#1080;&#1079;&#1072;&#1094;&#1080;&#1086;&#1085;&#1085;&#1099;&#1081;&#187;/&#1051;&#1053;&#1040;%20&#1044;&#1054;&#1054;/&#1091;&#1087;&#1088;&#1072;&#1074;&#1083;&#1077;&#1085;&#1095;&#1077;&#1089;&#1082;&#1080;&#1081;%20&#1087;&#1088;&#1086;&#1077;&#1082;&#1090;%20&#1087;&#1086;%20&#1060;&#1054;&#1055;,%20&#1060;&#1040;&#1054;&#1055;.docx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84;&#1077;&#1090;&#1086;&#1076;&#1080;&#1095;&#1077;&#1089;&#1082;&#1080;&#1081;%20&#1050;&#1045;&#1049;&#1057;/II%20&#1041;&#1051;&#1054;&#1050;%20&#171;&#1048;&#1085;&#1092;&#1086;&#1088;&#1084;&#1072;&#1094;&#1080;&#1086;&#1085;&#1085;&#1086;-&#1084;&#1077;&#1090;&#1086;&#1076;&#1080;&#1095;&#1077;&#1089;&#1082;&#1080;&#1081;&#187;/&#1041;&#1072;&#1085;&#1082;%20&#1074;&#1080;&#1076;&#1077;&#1086;%20&#1084;&#1072;&#1090;&#1077;&#1088;&#1080;&#1072;&#1083;&#1086;&#1074;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&#1084;&#1077;&#1090;&#1086;&#1076;&#1080;&#1095;&#1077;&#1089;&#1082;&#1080;&#1081;%20&#1050;&#1045;&#1049;&#1057;/II%20&#1041;&#1051;&#1054;&#1050;%20&#171;&#1048;&#1085;&#1092;&#1086;&#1088;&#1084;&#1072;&#1094;&#1080;&#1086;&#1085;&#1085;&#1086;-&#1084;&#1077;&#1090;&#1086;&#1076;&#1080;&#1095;&#1077;&#1089;&#1082;&#1080;&#1081;&#187;/&#1084;&#1077;&#1090;&#1086;&#1076;&#1080;&#1095;&#1077;&#1089;&#1082;&#1080;&#1077;%20&#1088;&#1077;&#1082;&#1086;&#1084;&#1077;&#1085;&#1076;&#1072;&#1094;&#1080;&#1080;/&#1084;&#1077;&#1090;&#1086;&#1076;&#1080;&#1095;&#1077;&#1089;&#1082;&#1080;&#1077;%20&#1088;&#1077;&#1082;&#1086;&#1084;&#1077;&#1085;&#1076;&#1072;&#1094;&#1080;&#1080;.docx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&#1084;&#1077;&#1090;&#1086;&#1076;&#1080;&#1095;&#1077;&#1089;&#1082;&#1080;&#1081;%20&#1050;&#1045;&#1049;&#1057;/III%20&#1041;&#1051;&#1054;&#1050;%20&#171;&#1057;&#1086;&#1076;&#1077;&#1088;&#1078;&#1072;&#1090;&#1077;&#1083;&#1100;&#1085;&#1086;-&#1084;&#1077;&#1090;&#1086;&#1076;&#1080;&#1095;&#1077;&#1089;&#1082;&#1080;&#1081;&#187;/&#1057;&#1088;&#1072;&#1074;&#1085;&#1080;&#1090;&#1077;&#1083;&#1100;&#1085;&#1099;&#1081;%20&#1072;&#1085;&#1072;&#1083;&#1080;&#1079;%20&#1089;&#1086;&#1076;&#1077;&#1088;&#1078;&#1072;&#1085;&#1080;&#1103;%20&#1088;&#1072;&#1079;&#1076;&#1077;&#1083;&#1086;&#1074;%20&#1060;&#1054;&#1055;%20&#1044;&#1054;%20&#1080;%20&#1060;&#1040;&#1054;&#1055;%20&#1044;&#1054;.docx" TargetMode="External"/><Relationship Id="rId3" Type="http://schemas.openxmlformats.org/officeDocument/2006/relationships/hyperlink" Target="&#1084;&#1077;&#1090;&#1086;&#1076;&#1080;&#1095;&#1077;&#1089;&#1082;&#1080;&#1081;%20&#1050;&#1045;&#1049;&#1057;/III%20&#1041;&#1051;&#1054;&#1050;%20&#171;&#1057;&#1086;&#1076;&#1077;&#1088;&#1078;&#1072;&#1090;&#1077;&#1083;&#1100;&#1085;&#1086;-&#1084;&#1077;&#1090;&#1086;&#1076;&#1080;&#1095;&#1077;&#1089;&#1082;&#1080;&#1081;&#187;/&#1050;&#1086;&#1085;&#1089;&#1090;&#1088;&#1091;&#1082;&#1090;&#1086;&#1088;%20&#1040;&#1054;&#1055;%20&#1076;&#1083;&#1103;%20&#1058;&#1053;&#1056;%20&#1087;&#1086;%20&#1060;&#1040;&#1054;&#1055;%20%20+%20&#1101;&#1083;&#1077;&#1082;&#1090;&#1088;&#1086;&#1085;%20&#1088;&#1077;&#1089;&#1091;&#1088;&#1089;.docx" TargetMode="External"/><Relationship Id="rId7" Type="http://schemas.openxmlformats.org/officeDocument/2006/relationships/hyperlink" Target="&#1084;&#1077;&#1090;&#1086;&#1076;&#1080;&#1095;&#1077;&#1089;&#1082;&#1080;&#1081;%20&#1050;&#1045;&#1049;&#1057;/III%20&#1041;&#1051;&#1054;&#1050;%20&#171;&#1057;&#1086;&#1076;&#1077;&#1088;&#1078;&#1072;&#1090;&#1077;&#1083;&#1100;&#1085;&#1086;-&#1084;&#1077;&#1090;&#1086;&#1076;&#1080;&#1095;&#1077;&#1089;&#1082;&#1080;&#1081;&#187;/&#1057;&#1090;&#1088;&#1091;&#1082;&#1090;&#1091;&#1088;&#1072;%20&#1040;&#1054;&#1055;%20&#1076;&#1083;&#1103;%20&#1058;&#1053;&#1056;%20&#1052;&#1040;&#1044;&#1054;&#1059;%20&#1076;&#1089;%2015%20&#1057;&#1086;&#1083;&#1085;&#1099;&#1096;&#1082;&#1086;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&#1084;&#1077;&#1090;&#1086;&#1076;&#1080;&#1095;&#1077;&#1089;&#1082;&#1080;&#1081;%20&#1050;&#1045;&#1049;&#1057;/III%20&#1041;&#1051;&#1054;&#1050;%20&#171;&#1057;&#1086;&#1076;&#1077;&#1088;&#1078;&#1072;&#1090;&#1077;&#1083;&#1100;&#1085;&#1086;-&#1084;&#1077;&#1090;&#1086;&#1076;&#1080;&#1095;&#1077;&#1089;&#1082;&#1080;&#1081;&#187;/&#1063;&#1045;&#1050;%20&#1083;&#1080;&#1089;&#1090;%20%20&#1101;&#1082;&#1089;&#1087;&#1077;&#1088;&#1090;&#1080;&#1079;&#1072;%20&#1040;&#1054;&#1055;%20&#1044;&#1054;.docx" TargetMode="External"/><Relationship Id="rId5" Type="http://schemas.openxmlformats.org/officeDocument/2006/relationships/hyperlink" Target="&#1084;&#1077;&#1090;&#1086;&#1076;&#1080;&#1095;&#1077;&#1089;&#1082;&#1080;&#1081;%20&#1050;&#1045;&#1049;&#1057;/III%20&#1041;&#1051;&#1054;&#1050;%20&#171;&#1057;&#1086;&#1076;&#1077;&#1088;&#1078;&#1072;&#1090;&#1077;&#1083;&#1100;&#1085;&#1086;-&#1084;&#1077;&#1090;&#1086;&#1076;&#1080;&#1095;&#1077;&#1089;&#1082;&#1080;&#1081;&#187;/&#1040;&#1085;&#1072;&#1083;&#1080;&#1079;%20&#1089;&#1090;&#1088;&#1091;&#1082;&#1090;&#1091;&#1088;&#1099;%20&#1060;&#1040;&#1054;&#1055;%20&#1044;&#1054;%20&#1074;%20&#1089;&#1086;&#1086;&#1090;&#1074;&#1077;&#1090;&#1089;&#1090;&#1074;&#1080;&#1080;%20&#1089;%20&#1060;&#1043;&#1054;&#1057;%20&#1044;&#1054;.docx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84;&#1077;&#1090;&#1086;&#1076;&#1080;&#1095;&#1077;&#1089;&#1082;&#1080;&#1081;%20&#1050;&#1045;&#1049;&#1057;/IV%20&#1041;&#1051;&#1054;&#1050;%20&#171;&#1059;&#1095;&#1077;&#1073;&#1085;&#1086;-&#1084;&#1077;&#1090;&#1086;&#1076;&#1080;&#1095;&#1077;&#1089;&#1082;&#1080;&#1081;&#187;/&#1063;&#1077;&#1082;-&#1083;&#1080;&#1089;&#1090;%20&#171;&#1040;&#1085;&#1072;&#1083;&#1080;&#1079;%20&#1089;&#1086;&#1086;&#1090;&#1074;&#1077;&#1090;&#1089;&#1090;&#1074;&#1080;&#1103;%20&#1088;&#1077;&#1078;&#1080;&#1084;&#1072;%20&#1076;&#1085;&#1103;%20&#1090;&#1088;&#1077;&#1073;&#1086;&#1074;&#1072;&#1085;&#1080;&#1103;&#1084;%20&#1057;&#1072;&#1085;&#1055;&#1080;&#1053;%201.2.3685-21&#187;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&#1084;&#1077;&#1090;&#1086;&#1076;&#1080;&#1095;&#1077;&#1089;&#1082;&#1080;&#1081;%20&#1050;&#1045;&#1049;&#1057;/IV%20&#1041;&#1051;&#1054;&#1050;%20&#171;&#1059;&#1095;&#1077;&#1073;&#1085;&#1086;-&#1084;&#1077;&#1090;&#1086;&#1076;&#1080;&#1095;&#1077;&#1089;&#1082;&#1080;&#1081;&#187;/&#1055;&#1088;&#1086;&#1077;&#1082;&#1090;&#1080;&#1088;&#1086;&#1074;&#1072;&#1085;&#1080;&#1077;%20&#1087;&#1088;&#1086;&#1075;&#1088;&#1072;&#1084;&#1084;&#1099;%20&#1050;&#1056;&#1056;.docx" TargetMode="External"/><Relationship Id="rId5" Type="http://schemas.openxmlformats.org/officeDocument/2006/relationships/hyperlink" Target="&#1084;&#1077;&#1090;&#1086;&#1076;&#1080;&#1095;&#1077;&#1089;&#1082;&#1080;&#1081;%20&#1050;&#1045;&#1049;&#1057;/IV%20&#1041;&#1051;&#1054;&#1050;%20&#171;&#1059;&#1095;&#1077;&#1073;&#1085;&#1086;-&#1084;&#1077;&#1090;&#1086;&#1076;&#1080;&#1095;&#1077;&#1089;&#1082;&#1080;&#1081;&#187;/&#1090;&#1072;&#1073;&#1083;&#1080;&#1094;&#1099;%20&#1089;&#1086;&#1076;&#1077;&#1088;&#1078;&#1072;&#1085;&#1080;&#1077;%20&#1060;&#1040;&#1054;&#1055;%20&#1044;&#1054;%20+%20&#1084;&#1077;&#1090;&#1086;&#1076;&#1080;&#1095;&#1077;&#1089;&#1082;&#1086;&#1077;%20&#1086;&#1073;&#1077;&#1089;&#1087;&#1077;&#1095;&#1077;&#1085;&#1080;&#1077;.docx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s15-bor@yandex.ru" TargetMode="External"/><Relationship Id="rId2" Type="http://schemas.openxmlformats.org/officeDocument/2006/relationships/hyperlink" Target="http://www.ds15-bor.ucoz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2841" y="2131605"/>
            <a:ext cx="88741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Практический аспект </a:t>
            </a:r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«</a:t>
            </a:r>
            <a:r>
              <a:rPr lang="ru-RU" sz="3600" b="1" dirty="0">
                <a:solidFill>
                  <a:srgbClr val="C00000"/>
                </a:solidFill>
              </a:rPr>
              <a:t>Разработка и утверждение АОП ДО»</a:t>
            </a:r>
            <a:endParaRPr lang="ru-RU" sz="3600" dirty="0">
              <a:solidFill>
                <a:srgbClr val="C00000"/>
              </a:solidFill>
            </a:endParaRPr>
          </a:p>
          <a:p>
            <a:pPr algn="ctr"/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9647" y="259307"/>
            <a:ext cx="82114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Муниципальное автономное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ошкольное образовательное учреждение детский сад №15 «Солнышко»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43732" y="5638800"/>
            <a:ext cx="33232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ородской округ город Бор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01179" y="4346867"/>
            <a:ext cx="44295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</a:rPr>
              <a:t>Ворошилова Ирина Николаевна</a:t>
            </a:r>
          </a:p>
          <a:p>
            <a:r>
              <a:rPr lang="ru-RU" sz="2400" dirty="0">
                <a:latin typeface="Times New Roman" panose="02020603050405020304" pitchFamily="18" charset="0"/>
              </a:rPr>
              <a:t>у</a:t>
            </a:r>
            <a:r>
              <a:rPr lang="ru-RU" sz="2400" dirty="0" smtClean="0">
                <a:latin typeface="Times New Roman" panose="02020603050405020304" pitchFamily="18" charset="0"/>
              </a:rPr>
              <a:t>читель-логопед, заместитель </a:t>
            </a:r>
            <a:r>
              <a:rPr lang="ru-RU" sz="2400" dirty="0" smtClean="0">
                <a:latin typeface="Times New Roman" panose="02020603050405020304" pitchFamily="18" charset="0"/>
              </a:rPr>
              <a:t>заведующего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51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3109" y="692699"/>
            <a:ext cx="82841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hlinkClick r:id="rId3" action="ppaction://hlinkfile"/>
              </a:rPr>
              <a:t>Управленческий проект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«Практика внедрения и реализации Федеральной образовательной программы и Федеральной адаптированной образовательной программы дошкольного образования в условиях ДОО»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9015" y="4710846"/>
            <a:ext cx="7738285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Методический кейс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«Конструирование Адаптированной образовательной программы дошкольного образования для обучающихся с ТНР»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s://sun9-40.userapi.com/impg/wI6dZNf5522tllqt05x7ko63kyvzPj-nGa8e6Q/hrHxyUYTpSQ.jpg?size=640x640&amp;quality=95&amp;sign=101483475359430197e6dc6624428b6c&amp;c_uniq_tag=oMuHzewSQy_aW9krg20FYawv7pHe76fEOtosvAkdCXQ&amp;type=album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6049" y="3395660"/>
            <a:ext cx="1438307" cy="143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трелка вниз 11"/>
          <p:cNvSpPr/>
          <p:nvPr/>
        </p:nvSpPr>
        <p:spPr>
          <a:xfrm>
            <a:off x="4899543" y="2441563"/>
            <a:ext cx="491320" cy="1066981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216658333"/>
              </p:ext>
            </p:extLst>
          </p:nvPr>
        </p:nvGraphicFramePr>
        <p:xfrm>
          <a:off x="1022066" y="56954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4" descr="https://sun9-40.userapi.com/impg/wI6dZNf5522tllqt05x7ko63kyvzPj-nGa8e6Q/hrHxyUYTpSQ.jpg?size=640x640&amp;quality=95&amp;sign=101483475359430197e6dc6624428b6c&amp;c_uniq_tag=oMuHzewSQy_aW9krg20FYawv7pHe76fEOtosvAkdCXQ&amp;type=album">
            <a:hlinkClick r:id="rId8" action="ppaction://hlinkfile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991" y="1182844"/>
            <a:ext cx="727223" cy="72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sun9-40.userapi.com/impg/wI6dZNf5522tllqt05x7ko63kyvzPj-nGa8e6Q/hrHxyUYTpSQ.jpg?size=640x640&amp;quality=95&amp;sign=101483475359430197e6dc6624428b6c&amp;c_uniq_tag=oMuHzewSQy_aW9krg20FYawv7pHe76fEOtosvAkdCXQ&amp;type=album">
            <a:hlinkClick r:id="rId10" action="ppaction://hlinkfile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229" y="2449287"/>
            <a:ext cx="727223" cy="72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sun9-40.userapi.com/impg/wI6dZNf5522tllqt05x7ko63kyvzPj-nGa8e6Q/hrHxyUYTpSQ.jpg?size=640x640&amp;quality=95&amp;sign=101483475359430197e6dc6624428b6c&amp;c_uniq_tag=oMuHzewSQy_aW9krg20FYawv7pHe76fEOtosvAkdCXQ&amp;type=album">
            <a:hlinkClick r:id="rId11" action="ppaction://hlinkfile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991" y="3833584"/>
            <a:ext cx="727223" cy="72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sun9-40.userapi.com/impg/wI6dZNf5522tllqt05x7ko63kyvzPj-nGa8e6Q/hrHxyUYTpSQ.jpg?size=640x640&amp;quality=95&amp;sign=101483475359430197e6dc6624428b6c&amp;c_uniq_tag=oMuHzewSQy_aW9krg20FYawv7pHe76fEOtosvAkdCXQ&amp;type=album">
            <a:hlinkClick r:id="rId12" action="ppaction://hlinkfile"/>
          </p:cNvPr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991" y="5181374"/>
            <a:ext cx="727223" cy="72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36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42820" y="202057"/>
            <a:ext cx="6642888" cy="885600"/>
            <a:chOff x="406400" y="68733"/>
            <a:chExt cx="5689600" cy="88560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06400" y="68733"/>
              <a:ext cx="5689600" cy="88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449631" y="111964"/>
              <a:ext cx="5603138" cy="7991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I </a:t>
              </a:r>
              <a:r>
                <a:rPr lang="ru-RU" sz="2400" b="1" kern="1200" dirty="0" smtClean="0"/>
                <a:t>БЛОК «Нормативно-организационный»</a:t>
              </a:r>
              <a:endParaRPr lang="ru-RU" sz="2400" b="1" kern="1200" dirty="0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450376" y="1739036"/>
            <a:ext cx="9212239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Банк нормативно-правовой и </a:t>
            </a: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организационно-методической документации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по обучению детей с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ОВЗ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Локально-нормативные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акты (ЛНА) ДОО по внедрению и реализации ФАОП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Управленческий проект Практика внедрения и реализации Федеральной образовательной программы дошкольного образования и Федеральной адаптированной образовательной программы дошкольного образования в условиях ДОО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Разработанная и утвержденная АОП ДО для обучающихся с ТНР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«О создании рабочей группы по приведению ООП/АООП ДО в соответствие с ФОП/ФАОП ДО»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Рабочей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57579" y="2285999"/>
            <a:ext cx="439975" cy="447675"/>
          </a:xfrm>
          <a:prstGeom prst="rect">
            <a:avLst/>
          </a:prstGeom>
        </p:spPr>
      </p:pic>
      <p:pic>
        <p:nvPicPr>
          <p:cNvPr id="8" name="Рисунок 7">
            <a:hlinkClick r:id="rId5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22489" y="4468130"/>
            <a:ext cx="439975" cy="447675"/>
          </a:xfrm>
          <a:prstGeom prst="rect">
            <a:avLst/>
          </a:prstGeom>
        </p:spPr>
      </p:pic>
      <p:pic>
        <p:nvPicPr>
          <p:cNvPr id="9" name="Рисунок 8">
            <a:hlinkClick r:id="rId6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05758" y="4868963"/>
            <a:ext cx="439975" cy="447675"/>
          </a:xfrm>
          <a:prstGeom prst="rect">
            <a:avLst/>
          </a:prstGeom>
        </p:spPr>
      </p:pic>
      <p:pic>
        <p:nvPicPr>
          <p:cNvPr id="10" name="Рисунок 9">
            <a:hlinkClick r:id="rId7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74360" y="5691167"/>
            <a:ext cx="439975" cy="447675"/>
          </a:xfrm>
          <a:prstGeom prst="rect">
            <a:avLst/>
          </a:prstGeom>
        </p:spPr>
      </p:pic>
      <p:pic>
        <p:nvPicPr>
          <p:cNvPr id="11" name="Рисунок 10">
            <a:hlinkClick r:id="rId8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77566" y="6138842"/>
            <a:ext cx="43997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55363" y="215705"/>
            <a:ext cx="6907514" cy="885600"/>
            <a:chOff x="406400" y="1429533"/>
            <a:chExt cx="5689600" cy="8856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06400" y="1429533"/>
              <a:ext cx="5689600" cy="88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449631" y="1472764"/>
              <a:ext cx="5603138" cy="7991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II </a:t>
              </a:r>
              <a:r>
                <a:rPr lang="ru-RU" sz="2400" b="1" kern="1200" dirty="0" smtClean="0"/>
                <a:t>БЛОК «Информационно-методический»</a:t>
              </a:r>
              <a:endParaRPr lang="ru-RU" sz="2400" b="1" kern="1200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395785" y="1386217"/>
            <a:ext cx="91303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внедрению и реализации ФОП/ФАОП ДО </a:t>
            </a:r>
            <a:endParaRPr lang="ru-RU" sz="2000" dirty="0" smtClean="0">
              <a:solidFill>
                <a:srgbClr val="1A1A1A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материалов информационного пространства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эффективных педагогических практик по внедрению и реализации ФАОП ДО ДОО </a:t>
            </a:r>
          </a:p>
        </p:txBody>
      </p:sp>
      <p:pic>
        <p:nvPicPr>
          <p:cNvPr id="8" name="Рисунок 7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211" y="2017215"/>
            <a:ext cx="439975" cy="447675"/>
          </a:xfrm>
          <a:prstGeom prst="rect">
            <a:avLst/>
          </a:prstGeom>
        </p:spPr>
      </p:pic>
      <p:pic>
        <p:nvPicPr>
          <p:cNvPr id="9" name="Рисунок 8">
            <a:hlinkClick r:id="rId5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963799" y="1408161"/>
            <a:ext cx="43997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02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107769" y="243000"/>
            <a:ext cx="6865750" cy="885600"/>
            <a:chOff x="406400" y="2790333"/>
            <a:chExt cx="5689600" cy="88560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06400" y="2790333"/>
              <a:ext cx="5689600" cy="88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449631" y="2833564"/>
              <a:ext cx="5603138" cy="7991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III </a:t>
              </a:r>
              <a:r>
                <a:rPr lang="ru-RU" sz="2400" b="1" kern="1200" dirty="0" smtClean="0"/>
                <a:t>БЛОК «Содержательно-методический»</a:t>
              </a:r>
              <a:endParaRPr lang="ru-RU" sz="2400" b="1" kern="1200" dirty="0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72955" y="1275012"/>
            <a:ext cx="955343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Конструктор для разработки содержания АОП ДО для обучающихся с ТНР в соответствии с ФАОП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ДО</a:t>
            </a:r>
          </a:p>
          <a:p>
            <a:pPr marL="171450" lvl="0" indent="-1714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структуры ФАОП ДО в соответствии с ФГОС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marL="171450" lvl="0" indent="-1714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Чек-лист для разработки и экспертизы структуры Адаптированной образовательной программы дошкольного образования (ТНР) в соответствии с требованиями ФГОС ДО и ФАОП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marL="171450" lvl="0" indent="-1714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АОП ДО для ТНР МАДОУ детский сад №15 «Солнышко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71450" lvl="0" indent="-1714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содержания разделов ФОП ДО и ФАОП ДО (для детей с ТНР) по образовательным областям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5951" y="1826146"/>
            <a:ext cx="439975" cy="447675"/>
          </a:xfrm>
          <a:prstGeom prst="rect">
            <a:avLst/>
          </a:prstGeom>
        </p:spPr>
      </p:pic>
      <p:pic>
        <p:nvPicPr>
          <p:cNvPr id="7" name="Рисунок 6">
            <a:hlinkClick r:id="rId5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52276" y="2570359"/>
            <a:ext cx="439975" cy="447675"/>
          </a:xfrm>
          <a:prstGeom prst="rect">
            <a:avLst/>
          </a:prstGeom>
        </p:spPr>
      </p:pic>
      <p:pic>
        <p:nvPicPr>
          <p:cNvPr id="8" name="Рисунок 7">
            <a:hlinkClick r:id="rId6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29683" y="4219054"/>
            <a:ext cx="439975" cy="447675"/>
          </a:xfrm>
          <a:prstGeom prst="rect">
            <a:avLst/>
          </a:prstGeom>
        </p:spPr>
      </p:pic>
      <p:pic>
        <p:nvPicPr>
          <p:cNvPr id="9" name="Рисунок 8">
            <a:hlinkClick r:id="rId7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4525" y="4944659"/>
            <a:ext cx="439975" cy="447675"/>
          </a:xfrm>
          <a:prstGeom prst="rect">
            <a:avLst/>
          </a:prstGeom>
        </p:spPr>
      </p:pic>
      <p:pic>
        <p:nvPicPr>
          <p:cNvPr id="10" name="Рисунок 9">
            <a:hlinkClick r:id="rId8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42658" y="6182649"/>
            <a:ext cx="43997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12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814472" y="243000"/>
            <a:ext cx="5689600" cy="885600"/>
            <a:chOff x="406400" y="4151133"/>
            <a:chExt cx="5689600" cy="88560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406400" y="4151133"/>
              <a:ext cx="5689600" cy="88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449631" y="4194364"/>
              <a:ext cx="5603138" cy="7991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053" tIns="0" rIns="215053" bIns="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/>
                <a:t>IV</a:t>
              </a:r>
              <a:r>
                <a:rPr lang="ru-RU" sz="2400" b="1" kern="1200" dirty="0" smtClean="0"/>
                <a:t> БЛОК «Учебно-методический»</a:t>
              </a:r>
              <a:endParaRPr lang="ru-RU" sz="2400" b="1" kern="1200" dirty="0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59307" y="1997839"/>
            <a:ext cx="94306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Чек-лист «Анализ соответствия режима дня требованиям </a:t>
            </a:r>
            <a:r>
              <a:rPr lang="ru-RU" sz="2000" dirty="0">
                <a:solidFill>
                  <a:srgbClr val="342E2F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СанПиН 1.2.3685-21</a:t>
            </a:r>
            <a:r>
              <a:rPr lang="ru-RU" sz="2000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Таблицы «Описание образовательной деятельности в соответствии с направлениями развития и психофизическими особенностями ребенка с ОВЗ, представленными в пяти образовательных областях, федеральной адаптированной программой и с учетом используемых методических пособий, обеспечивающих реализацию данного содержания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Чек-лист «Проектирование программы коррекционно-развивающей работы с детьми с ТНР АОП ДО в соответствии с ФАОП ДО»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69922" y="2099101"/>
            <a:ext cx="439975" cy="447675"/>
          </a:xfrm>
          <a:prstGeom prst="rect">
            <a:avLst/>
          </a:prstGeom>
        </p:spPr>
      </p:pic>
      <p:pic>
        <p:nvPicPr>
          <p:cNvPr id="7" name="Рисунок 6">
            <a:hlinkClick r:id="rId5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09539" y="4104709"/>
            <a:ext cx="439975" cy="447675"/>
          </a:xfrm>
          <a:prstGeom prst="rect">
            <a:avLst/>
          </a:prstGeom>
        </p:spPr>
      </p:pic>
      <p:pic>
        <p:nvPicPr>
          <p:cNvPr id="8" name="Рисунок 7">
            <a:hlinkClick r:id="rId6" action="ppaction://hlinkfile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68950" y="5156010"/>
            <a:ext cx="43997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8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89928" y="1844298"/>
            <a:ext cx="9121977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Рабоч</a:t>
            </a:r>
            <a:r>
              <a:rPr lang="ru-RU" sz="2400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ая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координации действий образовательных организаций, реализующих образовательные программы дошкольного образования по нормативно-организационному, информационному, научно-методическому, экспертному сопровождению введения и реализации ФОП ДО, ФАОП ДО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(Приказ УО и МП от 09.01.2023 №15-о)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6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7004" y="1566842"/>
            <a:ext cx="6096000" cy="369331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Полное название: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Муниципальное автономное дошкольное образовательное учреждение детский сад  №15 «Солнышко»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Сокращенно название: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МАДОУ детский сад №15 «Солнышко».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Юридический адрес: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606443, Российская Федерация, Нижегородская область, городской округ город Бор, г. Бор, ул.Чугунова, дом 7А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Фактический адрес: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606443, Российская Федерация Нижегородская область, городской округ город Бор, г. Бор, ул.Чугунова, дом 7А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Сайт: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www.ds15-bor.ucoz.ru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e-mail: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ds15-bor@yandex.ru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721</TotalTime>
  <Words>792</Words>
  <Application>Microsoft Office PowerPoint</Application>
  <PresentationFormat>Широкоэкранный</PresentationFormat>
  <Paragraphs>113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 Unicode MS</vt:lpstr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34</cp:revision>
  <dcterms:created xsi:type="dcterms:W3CDTF">2023-10-19T12:02:46Z</dcterms:created>
  <dcterms:modified xsi:type="dcterms:W3CDTF">2023-11-08T16:28:42Z</dcterms:modified>
</cp:coreProperties>
</file>